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embeddedFontLst>
    <p:embeddedFont>
      <p:font typeface="Proxima Nova"/>
      <p:regular r:id="rId13"/>
      <p:bold r:id="rId14"/>
      <p:italic r:id="rId15"/>
      <p:boldItalic r:id="rId16"/>
    </p:embeddedFont>
    <p:embeddedFont>
      <p:font typeface="Cabin"/>
      <p:regular r:id="rId17"/>
      <p:bold r:id="rId18"/>
      <p:italic r:id="rId19"/>
      <p:boldItalic r:id="rId20"/>
    </p:embeddedFont>
    <p:embeddedFont>
      <p:font typeface="Indie Flower"/>
      <p:regular r:id="rId21"/>
    </p:embeddedFont>
    <p:embeddedFont>
      <p:font typeface="Old Standard TT"/>
      <p:regular r:id="rId22"/>
      <p:bold r:id="rId23"/>
      <p:italic r:id="rId24"/>
    </p:embeddedFont>
    <p:embeddedFont>
      <p:font typeface="Comfortaa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bin-boldItalic.fntdata"/><Relationship Id="rId22" Type="http://schemas.openxmlformats.org/officeDocument/2006/relationships/font" Target="fonts/OldStandardTT-regular.fntdata"/><Relationship Id="rId21" Type="http://schemas.openxmlformats.org/officeDocument/2006/relationships/font" Target="fonts/IndieFlower-regular.fntdata"/><Relationship Id="rId24" Type="http://schemas.openxmlformats.org/officeDocument/2006/relationships/font" Target="fonts/OldStandardTT-italic.fntdata"/><Relationship Id="rId23" Type="http://schemas.openxmlformats.org/officeDocument/2006/relationships/font" Target="fonts/OldStandardT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Comfortaa-bold.fntdata"/><Relationship Id="rId25" Type="http://schemas.openxmlformats.org/officeDocument/2006/relationships/font" Target="fonts/Comfortaa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ProximaNova-regular.fntdata"/><Relationship Id="rId12" Type="http://schemas.openxmlformats.org/officeDocument/2006/relationships/slide" Target="slides/slide6.xml"/><Relationship Id="rId15" Type="http://schemas.openxmlformats.org/officeDocument/2006/relationships/font" Target="fonts/ProximaNova-italic.fntdata"/><Relationship Id="rId14" Type="http://schemas.openxmlformats.org/officeDocument/2006/relationships/font" Target="fonts/ProximaNova-bold.fntdata"/><Relationship Id="rId17" Type="http://schemas.openxmlformats.org/officeDocument/2006/relationships/font" Target="fonts/Cabin-regular.fntdata"/><Relationship Id="rId16" Type="http://schemas.openxmlformats.org/officeDocument/2006/relationships/font" Target="fonts/ProximaNova-boldItalic.fntdata"/><Relationship Id="rId19" Type="http://schemas.openxmlformats.org/officeDocument/2006/relationships/font" Target="fonts/Cabin-italic.fntdata"/><Relationship Id="rId18" Type="http://schemas.openxmlformats.org/officeDocument/2006/relationships/font" Target="fonts/Cabin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4cd00814f14c98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4cd00814f14c98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3eb374ded303d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e3eb374ded303d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ad830092cedda3c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ad830092cedda3c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e3eb374ded303d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e3eb374ded303d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69e362745a4397a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69e362745a4397a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6" name="Google Shape;56;p14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" name="Google Shape;57;p14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5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15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6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9" name="Google Shape;79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6" name="Google Shape;86;p2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7" name="Google Shape;87;p21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8" name="Google Shape;88;p21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9" name="Google Shape;89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90" name="Google Shape;9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3" name="Google Shape;93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96" name="Google Shape;96;p23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perback">
    <p:bg>
      <p:bgPr>
        <a:solidFill>
          <a:schemeClr val="accen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4.png"/><Relationship Id="rId5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newcastlepbses.weebly.com/parentscaregivers.html" TargetMode="External"/><Relationship Id="rId4" Type="http://schemas.openxmlformats.org/officeDocument/2006/relationships/hyperlink" Target="https://newcastlepbses.weebly.com/about-second-step.html" TargetMode="External"/><Relationship Id="rId5" Type="http://schemas.openxmlformats.org/officeDocument/2006/relationships/hyperlink" Target="https://newcastlepbses.weebly.com/about-me--contact.html" TargetMode="External"/><Relationship Id="rId6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solidFill>
            <a:srgbClr val="274E13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PBSES at Newcastle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5" name="Google Shape;105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omfortaa"/>
                <a:ea typeface="Comfortaa"/>
                <a:cs typeface="Comfortaa"/>
                <a:sym typeface="Comfortaa"/>
              </a:rPr>
              <a:t>Presentation for PTSA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6" name="Google Shape;10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1420" y="2397241"/>
            <a:ext cx="1688166" cy="2250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 txBox="1"/>
          <p:nvPr/>
        </p:nvSpPr>
        <p:spPr>
          <a:xfrm>
            <a:off x="1049833" y="398118"/>
            <a:ext cx="7198800" cy="840000"/>
          </a:xfrm>
          <a:prstGeom prst="rect">
            <a:avLst/>
          </a:prstGeom>
          <a:solidFill>
            <a:srgbClr val="274E13"/>
          </a:solidFill>
          <a:ln cap="flat" cmpd="sng" w="476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Comfortaa"/>
                <a:ea typeface="Comfortaa"/>
                <a:cs typeface="Comfortaa"/>
                <a:sym typeface="Comfortaa"/>
              </a:rPr>
              <a:t>Mrs. Norton-PBSES Coach</a:t>
            </a:r>
            <a:endParaRPr sz="3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2" name="Google Shape;112;p26"/>
          <p:cNvSpPr txBox="1"/>
          <p:nvPr/>
        </p:nvSpPr>
        <p:spPr>
          <a:xfrm>
            <a:off x="1049825" y="2470702"/>
            <a:ext cx="2304300" cy="228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Comfortaa"/>
                <a:ea typeface="Comfortaa"/>
                <a:cs typeface="Comfortaa"/>
                <a:sym typeface="Comfortaa"/>
              </a:rPr>
              <a:t>P</a:t>
            </a:r>
            <a:r>
              <a:rPr lang="en" sz="2500">
                <a:latin typeface="Comfortaa"/>
                <a:ea typeface="Comfortaa"/>
                <a:cs typeface="Comfortaa"/>
                <a:sym typeface="Comfortaa"/>
              </a:rPr>
              <a:t>-Positive</a:t>
            </a:r>
            <a:endParaRPr sz="2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Comfortaa"/>
                <a:ea typeface="Comfortaa"/>
                <a:cs typeface="Comfortaa"/>
                <a:sym typeface="Comfortaa"/>
              </a:rPr>
              <a:t>B</a:t>
            </a:r>
            <a:r>
              <a:rPr lang="en" sz="2500">
                <a:latin typeface="Comfortaa"/>
                <a:ea typeface="Comfortaa"/>
                <a:cs typeface="Comfortaa"/>
                <a:sym typeface="Comfortaa"/>
              </a:rPr>
              <a:t>-Behavior</a:t>
            </a:r>
            <a:endParaRPr sz="2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Comfortaa"/>
                <a:ea typeface="Comfortaa"/>
                <a:cs typeface="Comfortaa"/>
                <a:sym typeface="Comfortaa"/>
              </a:rPr>
              <a:t>S</a:t>
            </a:r>
            <a:r>
              <a:rPr lang="en" sz="2500">
                <a:latin typeface="Comfortaa"/>
                <a:ea typeface="Comfortaa"/>
                <a:cs typeface="Comfortaa"/>
                <a:sym typeface="Comfortaa"/>
              </a:rPr>
              <a:t>-Social</a:t>
            </a:r>
            <a:endParaRPr sz="2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Comfortaa"/>
                <a:ea typeface="Comfortaa"/>
                <a:cs typeface="Comfortaa"/>
                <a:sym typeface="Comfortaa"/>
              </a:rPr>
              <a:t>E</a:t>
            </a:r>
            <a:r>
              <a:rPr lang="en" sz="2500">
                <a:latin typeface="Comfortaa"/>
                <a:ea typeface="Comfortaa"/>
                <a:cs typeface="Comfortaa"/>
                <a:sym typeface="Comfortaa"/>
              </a:rPr>
              <a:t>-Emotional</a:t>
            </a:r>
            <a:endParaRPr sz="2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Comfortaa"/>
                <a:ea typeface="Comfortaa"/>
                <a:cs typeface="Comfortaa"/>
                <a:sym typeface="Comfortaa"/>
              </a:rPr>
              <a:t>S</a:t>
            </a:r>
            <a:r>
              <a:rPr lang="en" sz="2500">
                <a:latin typeface="Comfortaa"/>
                <a:ea typeface="Comfortaa"/>
                <a:cs typeface="Comfortaa"/>
                <a:sym typeface="Comfortaa"/>
              </a:rPr>
              <a:t>-Support</a:t>
            </a:r>
            <a:endParaRPr sz="25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3" name="Google Shape;11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60876">
            <a:off x="336306" y="989109"/>
            <a:ext cx="977124" cy="130057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lgDashDot"/>
            <a:round/>
            <a:headEnd len="sm" w="sm" type="none"/>
            <a:tailEnd len="sm" w="sm" type="none"/>
          </a:ln>
        </p:spPr>
      </p:pic>
      <p:pic>
        <p:nvPicPr>
          <p:cNvPr id="114" name="Google Shape;11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9592" y="1434434"/>
            <a:ext cx="2605335" cy="3473800"/>
          </a:xfrm>
          <a:prstGeom prst="rect">
            <a:avLst/>
          </a:prstGeom>
          <a:noFill/>
          <a:ln cap="flat" cmpd="sng" w="3810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pic>
      <p:pic>
        <p:nvPicPr>
          <p:cNvPr id="115" name="Google Shape;11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14549">
            <a:off x="3029879" y="2545050"/>
            <a:ext cx="2663375" cy="150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74E13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/>
          <p:nvPr>
            <p:ph type="ctrTitle"/>
          </p:nvPr>
        </p:nvSpPr>
        <p:spPr>
          <a:xfrm>
            <a:off x="311700" y="122650"/>
            <a:ext cx="8520600" cy="60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D966"/>
                </a:solidFill>
                <a:latin typeface="Indie Flower"/>
                <a:ea typeface="Indie Flower"/>
                <a:cs typeface="Indie Flower"/>
                <a:sym typeface="Indie Flower"/>
              </a:rPr>
              <a:t>Meet Your...</a:t>
            </a:r>
            <a:endParaRPr sz="2800">
              <a:solidFill>
                <a:srgbClr val="FFD966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21" name="Google Shape;121;p27"/>
          <p:cNvSpPr txBox="1"/>
          <p:nvPr>
            <p:ph idx="1" type="subTitle"/>
          </p:nvPr>
        </p:nvSpPr>
        <p:spPr>
          <a:xfrm>
            <a:off x="311700" y="509375"/>
            <a:ext cx="8520600" cy="71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FFD966"/>
                </a:solidFill>
                <a:highlight>
                  <a:srgbClr val="274E13"/>
                </a:highlight>
                <a:latin typeface="Indie Flower"/>
                <a:ea typeface="Indie Flower"/>
                <a:cs typeface="Indie Flower"/>
                <a:sym typeface="Indie Flower"/>
              </a:rPr>
              <a:t>School Counselor - Ms. Mutter!</a:t>
            </a:r>
            <a:endParaRPr b="1" sz="4200">
              <a:solidFill>
                <a:srgbClr val="FFD966"/>
              </a:solidFill>
              <a:highlight>
                <a:srgbClr val="274E13"/>
              </a:highlight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122" name="Google Shape;12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0163" y="1547454"/>
            <a:ext cx="2323475" cy="2792184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7"/>
          <p:cNvSpPr txBox="1"/>
          <p:nvPr/>
        </p:nvSpPr>
        <p:spPr>
          <a:xfrm>
            <a:off x="3157125" y="1385950"/>
            <a:ext cx="2616900" cy="3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4" name="Google Shape;124;p27"/>
          <p:cNvSpPr txBox="1"/>
          <p:nvPr/>
        </p:nvSpPr>
        <p:spPr>
          <a:xfrm>
            <a:off x="5039893" y="1582867"/>
            <a:ext cx="2436300" cy="31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rgbClr val="FFD966"/>
                </a:solidFill>
                <a:latin typeface="Cabin"/>
                <a:ea typeface="Cabin"/>
                <a:cs typeface="Cabin"/>
                <a:sym typeface="Cabin"/>
              </a:rPr>
              <a:t>How I Can Help:</a:t>
            </a:r>
            <a:endParaRPr sz="1900" u="sng">
              <a:solidFill>
                <a:srgbClr val="FFD966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FFD966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D966"/>
                </a:solidFill>
                <a:latin typeface="Cabin"/>
                <a:ea typeface="Cabin"/>
                <a:cs typeface="Cabin"/>
                <a:sym typeface="Cabin"/>
              </a:rPr>
              <a:t>-Missing someone?</a:t>
            </a:r>
            <a:endParaRPr sz="1900">
              <a:solidFill>
                <a:srgbClr val="FFD966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D966"/>
                </a:solidFill>
                <a:latin typeface="Cabin"/>
                <a:ea typeface="Cabin"/>
                <a:cs typeface="Cabin"/>
                <a:sym typeface="Cabin"/>
              </a:rPr>
              <a:t>-Friendship?</a:t>
            </a:r>
            <a:endParaRPr sz="1900">
              <a:solidFill>
                <a:srgbClr val="FFD966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D966"/>
                </a:solidFill>
                <a:latin typeface="Cabin"/>
                <a:ea typeface="Cabin"/>
                <a:cs typeface="Cabin"/>
                <a:sym typeface="Cabin"/>
              </a:rPr>
              <a:t>-Family?</a:t>
            </a:r>
            <a:endParaRPr sz="1900">
              <a:solidFill>
                <a:srgbClr val="FFD966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D966"/>
                </a:solidFill>
                <a:latin typeface="Cabin"/>
                <a:ea typeface="Cabin"/>
                <a:cs typeface="Cabin"/>
                <a:sym typeface="Cabin"/>
              </a:rPr>
              <a:t>-Big Feelings?</a:t>
            </a:r>
            <a:endParaRPr sz="1900">
              <a:solidFill>
                <a:srgbClr val="FFD966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D966"/>
                </a:solidFill>
                <a:latin typeface="Cabin"/>
                <a:ea typeface="Cabin"/>
                <a:cs typeface="Cabin"/>
                <a:sym typeface="Cabin"/>
              </a:rPr>
              <a:t>-School-work?</a:t>
            </a:r>
            <a:endParaRPr sz="1900">
              <a:solidFill>
                <a:srgbClr val="FFD966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FFD966"/>
                </a:solidFill>
                <a:latin typeface="Cabin"/>
                <a:ea typeface="Cabin"/>
                <a:cs typeface="Cabin"/>
                <a:sym typeface="Cabin"/>
              </a:rPr>
              <a:t>-Chat?</a:t>
            </a:r>
            <a:endParaRPr sz="1900">
              <a:solidFill>
                <a:srgbClr val="FFD966"/>
              </a:solidFill>
              <a:latin typeface="Cabin"/>
              <a:ea typeface="Cabin"/>
              <a:cs typeface="Cabin"/>
              <a:sym typeface="Cab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8"/>
          <p:cNvSpPr txBox="1"/>
          <p:nvPr/>
        </p:nvSpPr>
        <p:spPr>
          <a:xfrm>
            <a:off x="1049833" y="429932"/>
            <a:ext cx="7198800" cy="840000"/>
          </a:xfrm>
          <a:prstGeom prst="rect">
            <a:avLst/>
          </a:prstGeom>
          <a:solidFill>
            <a:srgbClr val="274E1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Comfortaa"/>
                <a:ea typeface="Comfortaa"/>
                <a:cs typeface="Comfortaa"/>
                <a:sym typeface="Comfortaa"/>
              </a:rPr>
              <a:t>Your Teachers are...</a:t>
            </a:r>
            <a:endParaRPr sz="32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0" name="Google Shape;130;p28"/>
          <p:cNvSpPr txBox="1"/>
          <p:nvPr/>
        </p:nvSpPr>
        <p:spPr>
          <a:xfrm>
            <a:off x="1049825" y="1672456"/>
            <a:ext cx="3772200" cy="3049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Comfortaa"/>
              <a:buChar char="●"/>
            </a:pPr>
            <a:r>
              <a:rPr lang="en" sz="1900">
                <a:latin typeface="Comfortaa"/>
                <a:ea typeface="Comfortaa"/>
                <a:cs typeface="Comfortaa"/>
                <a:sym typeface="Comfortaa"/>
              </a:rPr>
              <a:t>prioritizing positive relationships</a:t>
            </a:r>
            <a:endParaRPr sz="1900">
              <a:latin typeface="Comfortaa"/>
              <a:ea typeface="Comfortaa"/>
              <a:cs typeface="Comfortaa"/>
              <a:sym typeface="Comforta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Comfortaa"/>
              <a:buChar char="●"/>
            </a:pPr>
            <a:r>
              <a:rPr lang="en" sz="19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integrating social emotional activities</a:t>
            </a:r>
            <a:endParaRPr sz="1900">
              <a:latin typeface="Comfortaa"/>
              <a:ea typeface="Comfortaa"/>
              <a:cs typeface="Comfortaa"/>
              <a:sym typeface="Comforta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Comfortaa"/>
              <a:buChar char="●"/>
            </a:pPr>
            <a:r>
              <a:rPr lang="en" sz="1900">
                <a:latin typeface="Comfortaa"/>
                <a:ea typeface="Comfortaa"/>
                <a:cs typeface="Comfortaa"/>
                <a:sym typeface="Comfortaa"/>
              </a:rPr>
              <a:t>teaching 2nd Step lessons</a:t>
            </a:r>
            <a:endParaRPr sz="1900">
              <a:latin typeface="Comfortaa"/>
              <a:ea typeface="Comfortaa"/>
              <a:cs typeface="Comfortaa"/>
              <a:sym typeface="Comfortaa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Comfortaa"/>
              <a:buChar char="●"/>
            </a:pPr>
            <a:r>
              <a:rPr lang="en" sz="1900">
                <a:latin typeface="Comfortaa"/>
                <a:ea typeface="Comfortaa"/>
                <a:cs typeface="Comfortaa"/>
                <a:sym typeface="Comfortaa"/>
              </a:rPr>
              <a:t>leveraging academic curriculum to promote wellness</a:t>
            </a:r>
            <a:endParaRPr sz="19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1" name="Google Shape;13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49228">
            <a:off x="5403318" y="1699741"/>
            <a:ext cx="2440701" cy="2609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/>
          <p:nvPr/>
        </p:nvSpPr>
        <p:spPr>
          <a:xfrm>
            <a:off x="1090735" y="543550"/>
            <a:ext cx="7198800" cy="840000"/>
          </a:xfrm>
          <a:prstGeom prst="rect">
            <a:avLst/>
          </a:prstGeom>
          <a:solidFill>
            <a:srgbClr val="274E1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>
                <a:latin typeface="Comfortaa"/>
                <a:ea typeface="Comfortaa"/>
                <a:cs typeface="Comfortaa"/>
                <a:sym typeface="Comfortaa"/>
              </a:rPr>
              <a:t>What is 2nd Step?</a:t>
            </a:r>
            <a:endParaRPr sz="39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7" name="Google Shape;137;p29"/>
          <p:cNvSpPr txBox="1"/>
          <p:nvPr/>
        </p:nvSpPr>
        <p:spPr>
          <a:xfrm>
            <a:off x="354525" y="1657018"/>
            <a:ext cx="7935000" cy="319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mfortaa"/>
                <a:ea typeface="Comfortaa"/>
                <a:cs typeface="Comfortaa"/>
                <a:sym typeface="Comfortaa"/>
              </a:rPr>
              <a:t>Second Step is a social emotional learning curriculum that focuses on four key areas of social emotional learning: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mfortaa"/>
                <a:ea typeface="Comfortaa"/>
                <a:cs typeface="Comfortaa"/>
                <a:sym typeface="Comfortaa"/>
              </a:rPr>
              <a:t>1. Skills for Learning: focus,  listening, self-advocacy</a:t>
            </a:r>
            <a:endParaRPr sz="1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mfortaa"/>
                <a:ea typeface="Comfortaa"/>
                <a:cs typeface="Comfortaa"/>
                <a:sym typeface="Comfortaa"/>
              </a:rPr>
              <a:t>2. Empathy: identify and understand feelings in self and others, how to take another’s perspective and show compassion.</a:t>
            </a:r>
            <a:endParaRPr sz="1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mfortaa"/>
                <a:ea typeface="Comfortaa"/>
                <a:cs typeface="Comfortaa"/>
                <a:sym typeface="Comfortaa"/>
              </a:rPr>
              <a:t>3. Emotion Management: skills for calming down when experiencing big feelings</a:t>
            </a:r>
            <a:endParaRPr sz="1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mfortaa"/>
                <a:ea typeface="Comfortaa"/>
                <a:cs typeface="Comfortaa"/>
                <a:sym typeface="Comfortaa"/>
              </a:rPr>
              <a:t>4. Problem Solving</a:t>
            </a:r>
            <a:endParaRPr sz="12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8" name="Google Shape;1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81661">
            <a:off x="138615" y="101073"/>
            <a:ext cx="1177801" cy="1524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0"/>
          <p:cNvSpPr txBox="1"/>
          <p:nvPr/>
        </p:nvSpPr>
        <p:spPr>
          <a:xfrm>
            <a:off x="1058923" y="470834"/>
            <a:ext cx="7198800" cy="840000"/>
          </a:xfrm>
          <a:prstGeom prst="rect">
            <a:avLst/>
          </a:prstGeom>
          <a:solidFill>
            <a:srgbClr val="274E1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Comfortaa"/>
                <a:ea typeface="Comfortaa"/>
                <a:cs typeface="Comfortaa"/>
                <a:sym typeface="Comfortaa"/>
              </a:rPr>
              <a:t>How can I help at home?</a:t>
            </a:r>
            <a:endParaRPr sz="3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4" name="Google Shape;144;p30"/>
          <p:cNvSpPr txBox="1"/>
          <p:nvPr/>
        </p:nvSpPr>
        <p:spPr>
          <a:xfrm>
            <a:off x="1058925" y="1522483"/>
            <a:ext cx="3694800" cy="32403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AutoNum type="arabicPeriod"/>
            </a:pPr>
            <a:r>
              <a:rPr lang="en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Teach/model/Reinforce skills for learning. </a:t>
            </a:r>
            <a:r>
              <a:rPr lang="en" sz="2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3"/>
              </a:rPr>
              <a:t>SUPPORT</a:t>
            </a:r>
            <a:r>
              <a:rPr lang="en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2000"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mfortaa"/>
              <a:buAutoNum type="arabicPeriod"/>
            </a:pPr>
            <a:r>
              <a:rPr lang="en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Check in with your child. </a:t>
            </a:r>
            <a:r>
              <a:rPr lang="en" sz="2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4"/>
              </a:rPr>
              <a:t>SUPPORT</a:t>
            </a:r>
            <a:r>
              <a:rPr lang="en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mfortaa"/>
              <a:buAutoNum type="arabicPeriod"/>
            </a:pPr>
            <a:r>
              <a:rPr lang="en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Ask for help when you need it. </a:t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	-Teacher</a:t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	-</a:t>
            </a:r>
            <a:r>
              <a:rPr lang="en" sz="20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5"/>
              </a:rPr>
              <a:t>Coach</a:t>
            </a:r>
            <a:r>
              <a:rPr lang="en" sz="2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or Counselor</a:t>
            </a:r>
            <a:endParaRPr sz="2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45" name="Google Shape;145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96400" y="1431421"/>
            <a:ext cx="2561327" cy="35278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